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766"/>
    <a:srgbClr val="073763"/>
    <a:srgbClr val="003A64"/>
    <a:srgbClr val="495C66"/>
    <a:srgbClr val="0636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/>
    <p:restoredTop sz="94679"/>
  </p:normalViewPr>
  <p:slideViewPr>
    <p:cSldViewPr snapToGrid="0">
      <p:cViewPr varScale="1">
        <p:scale>
          <a:sx n="91" d="100"/>
          <a:sy n="91" d="100"/>
        </p:scale>
        <p:origin x="780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e002e0397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e002e0397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e002e0397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e002e0397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f8c7decce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f8c7decce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e002e0397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e002e0397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e002e0397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e002e0397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e002e0397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e002e0397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e002e0397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e002e0397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e002e0397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e002e0397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e002e0397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e002e0397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e002e0397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e002e0397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e002e0397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e002e0397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e002e0397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e002e0397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e002e0397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e002e0397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f934244cb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f934244cb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e002e0397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e002e0397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4013" y="756700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Google Shape;11;p2"/>
          <p:cNvSpPr/>
          <p:nvPr/>
        </p:nvSpPr>
        <p:spPr>
          <a:xfrm rot="10800000">
            <a:off x="5318350" y="32667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7595938" y="4602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7" name="Google Shape;17;p3"/>
          <p:cNvSpPr/>
          <p:nvPr/>
        </p:nvSpPr>
        <p:spPr>
          <a:xfrm rot="10800000" flipH="1">
            <a:off x="466425" y="35583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lux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ctrTitle"/>
          </p:nvPr>
        </p:nvSpPr>
        <p:spPr>
          <a:xfrm>
            <a:off x="3044700" y="1444250"/>
            <a:ext cx="3054600" cy="250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73763"/>
                </a:solidFill>
              </a:rPr>
              <a:t>Chromebook Information Meeting</a:t>
            </a:r>
            <a:endParaRPr sz="3600">
              <a:solidFill>
                <a:srgbClr val="073763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85" y="230980"/>
            <a:ext cx="2341598" cy="8861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73763"/>
                </a:solidFill>
              </a:rPr>
              <a:t>Digital Citizenship</a:t>
            </a:r>
            <a:r>
              <a:rPr lang="en"/>
              <a:t>	</a:t>
            </a:r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rgbClr val="073763"/>
                </a:solidFill>
              </a:rPr>
              <a:t>Digital citizenship is the norms of appropriate, responsible technology use.</a:t>
            </a:r>
            <a:r>
              <a:rPr lang="en" sz="3000">
                <a:solidFill>
                  <a:srgbClr val="505050"/>
                </a:solidFill>
              </a:rPr>
              <a:t> - Mike Ribble</a:t>
            </a:r>
            <a:endParaRPr sz="3000"/>
          </a:p>
        </p:txBody>
      </p:sp>
      <p:sp>
        <p:nvSpPr>
          <p:cNvPr id="129" name="Google Shape;129;p22"/>
          <p:cNvSpPr txBox="1"/>
          <p:nvPr/>
        </p:nvSpPr>
        <p:spPr>
          <a:xfrm>
            <a:off x="915725" y="3025875"/>
            <a:ext cx="73365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3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73763"/>
                </a:solidFill>
              </a:rPr>
              <a:t>Nine Elements of Digital Citizenship</a:t>
            </a:r>
            <a:endParaRPr>
              <a:solidFill>
                <a:srgbClr val="073763"/>
              </a:solidFill>
            </a:endParaRPr>
          </a:p>
        </p:txBody>
      </p:sp>
      <p:sp>
        <p:nvSpPr>
          <p:cNvPr id="136" name="Google Shape;136;p23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73763"/>
                </a:solidFill>
              </a:rPr>
              <a:t>Digital Access		</a:t>
            </a:r>
            <a:r>
              <a:rPr lang="en" dirty="0" smtClean="0">
                <a:solidFill>
                  <a:srgbClr val="073763"/>
                </a:solidFill>
              </a:rPr>
              <a:t>Digital </a:t>
            </a:r>
            <a:r>
              <a:rPr lang="en" dirty="0">
                <a:solidFill>
                  <a:srgbClr val="073763"/>
                </a:solidFill>
              </a:rPr>
              <a:t>Commerce		</a:t>
            </a:r>
            <a:r>
              <a:rPr lang="en" dirty="0" smtClean="0">
                <a:solidFill>
                  <a:srgbClr val="073763"/>
                </a:solidFill>
              </a:rPr>
              <a:t>Digital</a:t>
            </a:r>
            <a:r>
              <a:rPr lang="en-US" dirty="0" smtClean="0">
                <a:solidFill>
                  <a:srgbClr val="073763"/>
                </a:solidFill>
              </a:rPr>
              <a:t> </a:t>
            </a:r>
            <a:r>
              <a:rPr lang="en" dirty="0" smtClean="0">
                <a:solidFill>
                  <a:srgbClr val="073763"/>
                </a:solidFill>
              </a:rPr>
              <a:t>Communication</a:t>
            </a:r>
            <a:endParaRPr dirty="0">
              <a:solidFill>
                <a:srgbClr val="073763"/>
              </a:solidFill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solidFill>
                <a:srgbClr val="073763"/>
              </a:solidFill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73763"/>
                </a:solidFill>
              </a:rPr>
              <a:t>Digital Literacy		</a:t>
            </a:r>
            <a:r>
              <a:rPr lang="en" dirty="0" smtClean="0">
                <a:solidFill>
                  <a:srgbClr val="073763"/>
                </a:solidFill>
              </a:rPr>
              <a:t>Digital </a:t>
            </a:r>
            <a:r>
              <a:rPr lang="en" dirty="0">
                <a:solidFill>
                  <a:srgbClr val="073763"/>
                </a:solidFill>
              </a:rPr>
              <a:t>Etiquette	</a:t>
            </a:r>
            <a:r>
              <a:rPr lang="en">
                <a:solidFill>
                  <a:srgbClr val="073763"/>
                </a:solidFill>
              </a:rPr>
              <a:t>	</a:t>
            </a:r>
            <a:r>
              <a:rPr lang="en" smtClean="0">
                <a:solidFill>
                  <a:srgbClr val="073763"/>
                </a:solidFill>
              </a:rPr>
              <a:t>Digital </a:t>
            </a:r>
            <a:r>
              <a:rPr lang="en" dirty="0">
                <a:solidFill>
                  <a:srgbClr val="073763"/>
                </a:solidFill>
              </a:rPr>
              <a:t>Law</a:t>
            </a:r>
            <a:endParaRPr dirty="0">
              <a:solidFill>
                <a:srgbClr val="073763"/>
              </a:solidFill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solidFill>
                <a:srgbClr val="073763"/>
              </a:solidFill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73763"/>
                </a:solidFill>
              </a:rPr>
              <a:t>Digital Rights and		Digital Health and		Digital Security Responsibilities       	</a:t>
            </a:r>
            <a:r>
              <a:rPr lang="en" dirty="0" smtClean="0">
                <a:solidFill>
                  <a:srgbClr val="073763"/>
                </a:solidFill>
              </a:rPr>
              <a:t>Wellness</a:t>
            </a:r>
            <a:endParaRPr dirty="0">
              <a:solidFill>
                <a:srgbClr val="073763"/>
              </a:solidFill>
            </a:endParaRP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solidFill>
                <a:srgbClr val="07376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Digital Citizenship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142" name="Google Shape;142;p24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44" name="Google Shape;14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88575" y="4022725"/>
            <a:ext cx="1155425" cy="112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Digital Citizenshi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" y="1225226"/>
            <a:ext cx="6911382" cy="343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5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73763"/>
                </a:solidFill>
              </a:rPr>
              <a:t>Requirements to Receive Device</a:t>
            </a:r>
            <a:endParaRPr dirty="0">
              <a:solidFill>
                <a:srgbClr val="073763"/>
              </a:solidFill>
            </a:endParaRPr>
          </a:p>
        </p:txBody>
      </p:sp>
      <p:sp>
        <p:nvSpPr>
          <p:cNvPr id="150" name="Google Shape;150;p25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●"/>
            </a:pPr>
            <a:r>
              <a:rPr lang="en" dirty="0">
                <a:solidFill>
                  <a:srgbClr val="073763"/>
                </a:solidFill>
              </a:rPr>
              <a:t>Parental Attendance at Information Meeting or Review of Online Materials</a:t>
            </a:r>
            <a:endParaRPr dirty="0">
              <a:solidFill>
                <a:srgbClr val="073763"/>
              </a:solidFill>
            </a:endParaRPr>
          </a:p>
          <a:p>
            <a:pPr marL="457200" lvl="0" indent="-3429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800"/>
              <a:buChar char="●"/>
            </a:pPr>
            <a:r>
              <a:rPr lang="en" dirty="0">
                <a:solidFill>
                  <a:srgbClr val="073763"/>
                </a:solidFill>
              </a:rPr>
              <a:t>Completion of </a:t>
            </a:r>
            <a:endParaRPr dirty="0">
              <a:solidFill>
                <a:srgbClr val="FF0000"/>
              </a:solidFill>
            </a:endParaRPr>
          </a:p>
          <a:p>
            <a:pPr marL="914400" lvl="1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400"/>
              <a:buChar char="○"/>
            </a:pPr>
            <a:r>
              <a:rPr lang="en" dirty="0">
                <a:solidFill>
                  <a:srgbClr val="073763"/>
                </a:solidFill>
              </a:rPr>
              <a:t>Signed Acceptable Use Policy</a:t>
            </a:r>
            <a:endParaRPr dirty="0">
              <a:solidFill>
                <a:srgbClr val="073763"/>
              </a:solidFill>
            </a:endParaRPr>
          </a:p>
          <a:p>
            <a:pPr marL="914400" lvl="1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400"/>
              <a:buChar char="○"/>
            </a:pPr>
            <a:r>
              <a:rPr lang="en" dirty="0">
                <a:solidFill>
                  <a:srgbClr val="073763"/>
                </a:solidFill>
              </a:rPr>
              <a:t>Parental Consent Form</a:t>
            </a:r>
            <a:endParaRPr dirty="0">
              <a:solidFill>
                <a:srgbClr val="073763"/>
              </a:solidFill>
            </a:endParaRPr>
          </a:p>
          <a:p>
            <a:pPr marL="914400" lvl="1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400"/>
              <a:buChar char="○"/>
            </a:pPr>
            <a:r>
              <a:rPr lang="en" dirty="0">
                <a:solidFill>
                  <a:srgbClr val="073763"/>
                </a:solidFill>
              </a:rPr>
              <a:t>Student/Parent Agreement Form</a:t>
            </a:r>
            <a:endParaRPr dirty="0">
              <a:solidFill>
                <a:srgbClr val="073763"/>
              </a:solidFill>
            </a:endParaRPr>
          </a:p>
          <a:p>
            <a:pPr marL="914400" lvl="1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400"/>
              <a:buChar char="○"/>
            </a:pPr>
            <a:r>
              <a:rPr lang="en" dirty="0" smtClean="0">
                <a:solidFill>
                  <a:srgbClr val="073763"/>
                </a:solidFill>
              </a:rPr>
              <a:t>Insurance </a:t>
            </a:r>
            <a:r>
              <a:rPr lang="en" dirty="0">
                <a:solidFill>
                  <a:srgbClr val="073763"/>
                </a:solidFill>
              </a:rPr>
              <a:t>Payment (if chosen)</a:t>
            </a:r>
            <a:endParaRPr dirty="0">
              <a:solidFill>
                <a:srgbClr val="073763"/>
              </a:solidFill>
            </a:endParaRPr>
          </a:p>
          <a:p>
            <a:pPr marL="457200" lvl="0" indent="-3429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800"/>
              <a:buChar char="●"/>
            </a:pPr>
            <a:r>
              <a:rPr lang="en" dirty="0">
                <a:solidFill>
                  <a:srgbClr val="073763"/>
                </a:solidFill>
              </a:rPr>
              <a:t>All forms can be found on the Technology tab on the district’s web page under </a:t>
            </a:r>
            <a:r>
              <a:rPr lang="en" dirty="0" smtClean="0">
                <a:solidFill>
                  <a:srgbClr val="073763"/>
                </a:solidFill>
              </a:rPr>
              <a:t>Parents </a:t>
            </a:r>
            <a:r>
              <a:rPr lang="en-US" dirty="0" smtClean="0">
                <a:solidFill>
                  <a:srgbClr val="073763"/>
                </a:solidFill>
              </a:rPr>
              <a:t>Tab</a:t>
            </a:r>
            <a:r>
              <a:rPr lang="en" dirty="0" smtClean="0">
                <a:solidFill>
                  <a:srgbClr val="073763"/>
                </a:solidFill>
              </a:rPr>
              <a:t>.</a:t>
            </a:r>
            <a:endParaRPr dirty="0">
              <a:solidFill>
                <a:srgbClr val="073763"/>
              </a:solidFill>
            </a:endParaRPr>
          </a:p>
          <a:p>
            <a:pPr marL="0" lvl="0" indent="0" rtl="0">
              <a:spcBef>
                <a:spcPts val="10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73763"/>
                </a:solidFill>
              </a:rPr>
              <a:t>Insurance Policy Exclusions</a:t>
            </a:r>
            <a:endParaRPr>
              <a:solidFill>
                <a:srgbClr val="073763"/>
              </a:solidFill>
            </a:endParaRPr>
          </a:p>
        </p:txBody>
      </p:sp>
      <p:sp>
        <p:nvSpPr>
          <p:cNvPr id="156" name="Google Shape;156;p26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●"/>
            </a:pPr>
            <a:r>
              <a:rPr lang="en">
                <a:solidFill>
                  <a:srgbClr val="073763"/>
                </a:solidFill>
              </a:rPr>
              <a:t>Will not pay if damage or loss occurs in conjunction with dishonest, fraudulent, intentional, negligent or criminal acts.</a:t>
            </a:r>
            <a:endParaRPr>
              <a:solidFill>
                <a:srgbClr val="073763"/>
              </a:solidFill>
            </a:endParaRPr>
          </a:p>
          <a:p>
            <a:pPr marL="457200" lvl="0" indent="-342900" rtl="0"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800"/>
              <a:buChar char="●"/>
            </a:pPr>
            <a:r>
              <a:rPr lang="en">
                <a:solidFill>
                  <a:srgbClr val="073763"/>
                </a:solidFill>
              </a:rPr>
              <a:t>Consumables:  Including but not limited to the charger.</a:t>
            </a:r>
            <a:endParaRPr>
              <a:solidFill>
                <a:srgbClr val="073763"/>
              </a:solidFill>
            </a:endParaRPr>
          </a:p>
          <a:p>
            <a:pPr marL="457200" lvl="0" indent="-342900" rtl="0"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800"/>
              <a:buChar char="●"/>
            </a:pPr>
            <a:r>
              <a:rPr lang="en">
                <a:solidFill>
                  <a:srgbClr val="073763"/>
                </a:solidFill>
              </a:rPr>
              <a:t>Cosmetic damage that does not affect the functionality of the device. </a:t>
            </a:r>
            <a:endParaRPr>
              <a:solidFill>
                <a:srgbClr val="073763"/>
              </a:solidFill>
            </a:endParaRPr>
          </a:p>
          <a:p>
            <a:pPr marL="457200" lvl="0" indent="-342900" rtl="0"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800"/>
              <a:buChar char="●"/>
            </a:pPr>
            <a:r>
              <a:rPr lang="en">
                <a:solidFill>
                  <a:srgbClr val="073763"/>
                </a:solidFill>
              </a:rPr>
              <a:t>Hamilton County School System  is not liable for any loss, damage (including incidental, consequential, or punitive damages) or expense caused directly or indirectly by the equipment.  </a:t>
            </a:r>
            <a:endParaRPr>
              <a:solidFill>
                <a:srgbClr val="073763"/>
              </a:solidFill>
            </a:endParaRPr>
          </a:p>
          <a:p>
            <a:pPr marL="0" lvl="0" indent="0" rtl="0">
              <a:spcBef>
                <a:spcPts val="10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7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73763"/>
                </a:solidFill>
              </a:rPr>
              <a:t>Closing Remarks</a:t>
            </a:r>
            <a:endParaRPr>
              <a:solidFill>
                <a:srgbClr val="073763"/>
              </a:solidFill>
            </a:endParaRPr>
          </a:p>
        </p:txBody>
      </p:sp>
      <p:sp>
        <p:nvSpPr>
          <p:cNvPr id="162" name="Google Shape;162;p27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●"/>
            </a:pPr>
            <a:r>
              <a:rPr lang="en">
                <a:solidFill>
                  <a:srgbClr val="073763"/>
                </a:solidFill>
              </a:rPr>
              <a:t>Great opportunity for Hamilton County Schools and their students.</a:t>
            </a:r>
            <a:endParaRPr>
              <a:solidFill>
                <a:srgbClr val="073763"/>
              </a:solidFill>
            </a:endParaRPr>
          </a:p>
          <a:p>
            <a:pPr marL="457200" lvl="0" indent="-342900" rtl="0"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800"/>
              <a:buChar char="●"/>
            </a:pPr>
            <a:r>
              <a:rPr lang="en">
                <a:solidFill>
                  <a:srgbClr val="073763"/>
                </a:solidFill>
              </a:rPr>
              <a:t>It will change how teachers approach teaching and students approach learning.</a:t>
            </a:r>
            <a:endParaRPr>
              <a:solidFill>
                <a:srgbClr val="073763"/>
              </a:solidFill>
            </a:endParaRPr>
          </a:p>
          <a:p>
            <a:pPr marL="457200" lvl="0" indent="-342900" rtl="0"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800"/>
              <a:buChar char="●"/>
            </a:pPr>
            <a:r>
              <a:rPr lang="en">
                <a:solidFill>
                  <a:srgbClr val="073763"/>
                </a:solidFill>
              </a:rPr>
              <a:t>This initiative provides the opportunity for the  Hamilton County Community to prepare our students for the challenges they face after graduation.  </a:t>
            </a:r>
            <a:endParaRPr>
              <a:solidFill>
                <a:srgbClr val="073763"/>
              </a:solidFill>
            </a:endParaRPr>
          </a:p>
          <a:p>
            <a:pPr marL="457200" lvl="0" indent="-342900" rtl="0"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800"/>
              <a:buChar char="●"/>
            </a:pPr>
            <a:r>
              <a:rPr lang="en">
                <a:solidFill>
                  <a:srgbClr val="073763"/>
                </a:solidFill>
              </a:rPr>
              <a:t>The support of the entire community will be essential in making our 1:1 initiative a success.</a:t>
            </a:r>
            <a:endParaRPr>
              <a:solidFill>
                <a:srgbClr val="073763"/>
              </a:solidFill>
            </a:endParaRPr>
          </a:p>
          <a:p>
            <a:pPr marL="457200" lvl="0" indent="-342900" rtl="0"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800"/>
              <a:buChar char="●"/>
            </a:pPr>
            <a:r>
              <a:rPr lang="en">
                <a:solidFill>
                  <a:srgbClr val="073763"/>
                </a:solidFill>
              </a:rPr>
              <a:t>THANK YOU!!!!</a:t>
            </a:r>
            <a:endParaRPr>
              <a:solidFill>
                <a:srgbClr val="073763"/>
              </a:solidFill>
            </a:endParaRPr>
          </a:p>
          <a:p>
            <a:pPr marL="0" lvl="0" indent="0" rtl="0"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rgbClr val="073763"/>
              </a:solidFill>
            </a:endParaRPr>
          </a:p>
          <a:p>
            <a:pPr marL="0" lvl="0" indent="0" rtl="0">
              <a:spcBef>
                <a:spcPts val="10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ln w="9525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B5394"/>
                </a:solidFill>
              </a:rPr>
              <a:t>HCDE Vision</a:t>
            </a:r>
            <a:endParaRPr>
              <a:solidFill>
                <a:srgbClr val="0B5394"/>
              </a:solidFill>
            </a:endParaRPr>
          </a:p>
        </p:txBody>
      </p:sp>
      <p:sp>
        <p:nvSpPr>
          <p:cNvPr id="69" name="Google Shape;69;p14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ln w="9525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dirty="0">
                <a:solidFill>
                  <a:srgbClr val="073763"/>
                </a:solidFill>
              </a:rPr>
              <a:t>Through the 1:1 Technology Integration in Hamilton County Schools, we will meet our students’ individual needs and introduce them to a world of possibilities by enhancing our curriculum through communication, collaboration, creativity, and critical thinking. </a:t>
            </a:r>
            <a:endParaRPr sz="2400" dirty="0">
              <a:solidFill>
                <a:srgbClr val="07376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>
            <a:off x="311700" y="304925"/>
            <a:ext cx="8520600" cy="831300"/>
          </a:xfrm>
          <a:prstGeom prst="rect">
            <a:avLst/>
          </a:prstGeom>
          <a:ln w="9525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073763"/>
                </a:solidFill>
              </a:rPr>
              <a:t>1:1 Initiative -</a:t>
            </a:r>
            <a:r>
              <a:rPr lang="en" sz="3600" dirty="0">
                <a:solidFill>
                  <a:srgbClr val="063663"/>
                </a:solidFill>
              </a:rPr>
              <a:t> Research </a:t>
            </a:r>
            <a:r>
              <a:rPr lang="en" sz="3600" dirty="0">
                <a:solidFill>
                  <a:srgbClr val="073763"/>
                </a:solidFill>
              </a:rPr>
              <a:t>Based Philosophy</a:t>
            </a:r>
            <a:endParaRPr sz="3600" dirty="0">
              <a:solidFill>
                <a:srgbClr val="073763"/>
              </a:solidFill>
            </a:endParaRPr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ln w="9525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●"/>
            </a:pPr>
            <a:r>
              <a:rPr lang="en">
                <a:solidFill>
                  <a:srgbClr val="073763"/>
                </a:solidFill>
              </a:rPr>
              <a:t>Improved student academic achievement.</a:t>
            </a:r>
            <a:endParaRPr>
              <a:solidFill>
                <a:srgbClr val="073763"/>
              </a:solidFill>
            </a:endParaRPr>
          </a:p>
          <a:p>
            <a:pPr marL="457200" lvl="0" indent="-3429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800"/>
              <a:buChar char="●"/>
            </a:pPr>
            <a:r>
              <a:rPr lang="en">
                <a:solidFill>
                  <a:srgbClr val="073763"/>
                </a:solidFill>
              </a:rPr>
              <a:t>Students using the internet and computer media to communicate and work together on assignments and projects. </a:t>
            </a:r>
            <a:endParaRPr>
              <a:solidFill>
                <a:srgbClr val="073763"/>
              </a:solidFill>
            </a:endParaRPr>
          </a:p>
          <a:p>
            <a:pPr marL="457200" lvl="0" indent="-3429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800"/>
              <a:buChar char="●"/>
            </a:pPr>
            <a:r>
              <a:rPr lang="en">
                <a:solidFill>
                  <a:srgbClr val="073763"/>
                </a:solidFill>
              </a:rPr>
              <a:t>Improving the use of critical-thinking skills to plan and conduct research, manage projects, and solve problems.</a:t>
            </a:r>
            <a:endParaRPr>
              <a:solidFill>
                <a:srgbClr val="073763"/>
              </a:solidFill>
            </a:endParaRPr>
          </a:p>
          <a:p>
            <a:pPr marL="457200" lvl="0" indent="-3429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800"/>
              <a:buChar char="●"/>
            </a:pPr>
            <a:r>
              <a:rPr lang="en">
                <a:solidFill>
                  <a:srgbClr val="073763"/>
                </a:solidFill>
              </a:rPr>
              <a:t>Students’ better understanding of legal and ethical behavior related to technology.</a:t>
            </a:r>
            <a:endParaRPr>
              <a:solidFill>
                <a:srgbClr val="073763"/>
              </a:solidFill>
            </a:endParaRPr>
          </a:p>
          <a:p>
            <a:pPr marL="457200" lvl="0" indent="-3429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800"/>
              <a:buChar char="●"/>
            </a:pPr>
            <a:r>
              <a:rPr lang="en">
                <a:solidFill>
                  <a:srgbClr val="073763"/>
                </a:solidFill>
              </a:rPr>
              <a:t>Targeted instruction to better meet the learning needs of the students. </a:t>
            </a:r>
            <a:endParaRPr>
              <a:solidFill>
                <a:srgbClr val="07376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>
            <a:spLocks noGrp="1"/>
          </p:cNvSpPr>
          <p:nvPr>
            <p:ph type="title"/>
          </p:nvPr>
        </p:nvSpPr>
        <p:spPr>
          <a:xfrm>
            <a:off x="311700" y="293900"/>
            <a:ext cx="8520600" cy="1239000"/>
          </a:xfrm>
          <a:prstGeom prst="rect">
            <a:avLst/>
          </a:prstGeom>
          <a:ln w="9525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073763"/>
                </a:solidFill>
              </a:rPr>
              <a:t>Technology- Helping to Make Learning More Meaningful at Hamilton County Schools</a:t>
            </a:r>
            <a:endParaRPr sz="2800" dirty="0">
              <a:solidFill>
                <a:srgbClr val="073763"/>
              </a:solidFill>
            </a:endParaRPr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1"/>
          </p:nvPr>
        </p:nvSpPr>
        <p:spPr>
          <a:xfrm>
            <a:off x="311700" y="1603550"/>
            <a:ext cx="8520600" cy="3338100"/>
          </a:xfrm>
          <a:prstGeom prst="rect">
            <a:avLst/>
          </a:prstGeom>
          <a:ln w="9525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●"/>
            </a:pPr>
            <a:r>
              <a:rPr lang="en">
                <a:solidFill>
                  <a:srgbClr val="073763"/>
                </a:solidFill>
              </a:rPr>
              <a:t>Technology helps us provide personalized learning for all students. </a:t>
            </a:r>
            <a:endParaRPr>
              <a:solidFill>
                <a:srgbClr val="073763"/>
              </a:solidFill>
            </a:endParaRPr>
          </a:p>
          <a:p>
            <a:pPr marL="457200" lvl="0" indent="-342900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●"/>
            </a:pPr>
            <a:r>
              <a:rPr lang="en">
                <a:solidFill>
                  <a:srgbClr val="073763"/>
                </a:solidFill>
              </a:rPr>
              <a:t>Technology facilitates data-driven instruction.</a:t>
            </a:r>
            <a:endParaRPr>
              <a:solidFill>
                <a:srgbClr val="073763"/>
              </a:solidFill>
            </a:endParaRPr>
          </a:p>
          <a:p>
            <a:pPr marL="457200" lvl="0" indent="-342900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●"/>
            </a:pPr>
            <a:r>
              <a:rPr lang="en">
                <a:solidFill>
                  <a:srgbClr val="073763"/>
                </a:solidFill>
              </a:rPr>
              <a:t>Technology engages teachers in a meaningful way.</a:t>
            </a:r>
            <a:endParaRPr>
              <a:solidFill>
                <a:srgbClr val="073763"/>
              </a:solidFill>
            </a:endParaRPr>
          </a:p>
          <a:p>
            <a:pPr marL="457200" lvl="0" indent="-342900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●"/>
            </a:pPr>
            <a:r>
              <a:rPr lang="en">
                <a:solidFill>
                  <a:srgbClr val="073763"/>
                </a:solidFill>
              </a:rPr>
              <a:t>Technology engages students in a meaningful way.</a:t>
            </a:r>
            <a:endParaRPr>
              <a:solidFill>
                <a:srgbClr val="073763"/>
              </a:solidFill>
            </a:endParaRPr>
          </a:p>
          <a:p>
            <a:pPr marL="457200" lvl="0" indent="-342900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●"/>
            </a:pPr>
            <a:r>
              <a:rPr lang="en">
                <a:solidFill>
                  <a:srgbClr val="073763"/>
                </a:solidFill>
              </a:rPr>
              <a:t>Technology allows us to challenge the way we use our time and space. </a:t>
            </a:r>
            <a:endParaRPr>
              <a:solidFill>
                <a:srgbClr val="073763"/>
              </a:solidFill>
            </a:endParaRPr>
          </a:p>
          <a:p>
            <a:pPr marL="457200" lvl="0" indent="-342900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●"/>
            </a:pPr>
            <a:r>
              <a:rPr lang="en">
                <a:solidFill>
                  <a:srgbClr val="073763"/>
                </a:solidFill>
              </a:rPr>
              <a:t>Technology allows us to connect inside and outside the classroom. </a:t>
            </a:r>
            <a:endParaRPr>
              <a:solidFill>
                <a:srgbClr val="073763"/>
              </a:solidFill>
            </a:endParaRPr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073763"/>
              </a:solidFill>
            </a:endParaRPr>
          </a:p>
        </p:txBody>
      </p:sp>
      <p:pic>
        <p:nvPicPr>
          <p:cNvPr id="84" name="Google Shape;84;p16"/>
          <p:cNvPicPr preferRelativeResize="0"/>
          <p:nvPr/>
        </p:nvPicPr>
        <p:blipFill rotWithShape="1">
          <a:blip r:embed="rId3">
            <a:alphaModFix/>
          </a:blip>
          <a:srcRect l="-66791" t="85114" r="141219" b="-10686"/>
          <a:stretch/>
        </p:blipFill>
        <p:spPr>
          <a:xfrm>
            <a:off x="0" y="4177500"/>
            <a:ext cx="874650" cy="87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ln w="9525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73763"/>
                </a:solidFill>
              </a:rPr>
              <a:t>Technology Contract</a:t>
            </a:r>
            <a:endParaRPr>
              <a:solidFill>
                <a:srgbClr val="073763"/>
              </a:solidFill>
            </a:endParaRPr>
          </a:p>
        </p:txBody>
      </p:sp>
      <p:sp>
        <p:nvSpPr>
          <p:cNvPr id="91" name="Google Shape;91;p17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ln w="9525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Char char="●"/>
            </a:pPr>
            <a:r>
              <a:rPr lang="en" sz="2400" dirty="0" smtClean="0">
                <a:solidFill>
                  <a:srgbClr val="073763"/>
                </a:solidFill>
              </a:rPr>
              <a:t>Expectations</a:t>
            </a:r>
            <a:endParaRPr sz="2400" dirty="0">
              <a:solidFill>
                <a:srgbClr val="073763"/>
              </a:solidFill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Char char="●"/>
            </a:pPr>
            <a:r>
              <a:rPr lang="en-US" sz="2400" dirty="0" smtClean="0">
                <a:solidFill>
                  <a:srgbClr val="073763"/>
                </a:solidFill>
              </a:rPr>
              <a:t>Parents &amp; Guardians </a:t>
            </a:r>
            <a:r>
              <a:rPr lang="en" sz="2400" dirty="0" smtClean="0">
                <a:solidFill>
                  <a:srgbClr val="073763"/>
                </a:solidFill>
              </a:rPr>
              <a:t>Responsibilities</a:t>
            </a:r>
            <a:endParaRPr sz="2400" dirty="0">
              <a:solidFill>
                <a:srgbClr val="073763"/>
              </a:solidFill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Char char="●"/>
            </a:pPr>
            <a:r>
              <a:rPr lang="en-US" sz="2400" dirty="0" smtClean="0">
                <a:solidFill>
                  <a:srgbClr val="073763"/>
                </a:solidFill>
              </a:rPr>
              <a:t>Student </a:t>
            </a:r>
            <a:r>
              <a:rPr lang="en" sz="2400" dirty="0" smtClean="0">
                <a:solidFill>
                  <a:srgbClr val="073763"/>
                </a:solidFill>
              </a:rPr>
              <a:t>Code </a:t>
            </a:r>
            <a:r>
              <a:rPr lang="en" sz="2400" dirty="0">
                <a:solidFill>
                  <a:srgbClr val="073763"/>
                </a:solidFill>
              </a:rPr>
              <a:t>of Conduct with Devices</a:t>
            </a:r>
            <a:endParaRPr sz="2400" dirty="0">
              <a:solidFill>
                <a:srgbClr val="073763"/>
              </a:solidFill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Char char="●"/>
            </a:pPr>
            <a:r>
              <a:rPr lang="en" sz="2400" dirty="0">
                <a:solidFill>
                  <a:srgbClr val="073763"/>
                </a:solidFill>
              </a:rPr>
              <a:t>Insurance </a:t>
            </a:r>
            <a:r>
              <a:rPr lang="en-US" sz="2400" dirty="0" smtClean="0">
                <a:solidFill>
                  <a:srgbClr val="073763"/>
                </a:solidFill>
              </a:rPr>
              <a:t>Awareness</a:t>
            </a:r>
            <a:endParaRPr sz="2400" dirty="0">
              <a:solidFill>
                <a:srgbClr val="073763"/>
              </a:solidFill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Char char="●"/>
            </a:pPr>
            <a:r>
              <a:rPr lang="en" sz="2400" dirty="0" smtClean="0">
                <a:solidFill>
                  <a:srgbClr val="073763"/>
                </a:solidFill>
              </a:rPr>
              <a:t>Student/Parent </a:t>
            </a:r>
            <a:r>
              <a:rPr lang="en" sz="2400" dirty="0">
                <a:solidFill>
                  <a:srgbClr val="073763"/>
                </a:solidFill>
              </a:rPr>
              <a:t>Agreement</a:t>
            </a:r>
            <a:endParaRPr sz="2400" dirty="0">
              <a:solidFill>
                <a:srgbClr val="073763"/>
              </a:solidFill>
            </a:endParaRPr>
          </a:p>
          <a:p>
            <a:pPr marL="45720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73763"/>
                </a:solidFill>
              </a:rPr>
              <a:t>Expectations for students and parents:</a:t>
            </a:r>
            <a:endParaRPr>
              <a:solidFill>
                <a:srgbClr val="073763"/>
              </a:solidFill>
            </a:endParaRPr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Noto Sans Symbols"/>
              <a:buChar char="●"/>
            </a:pPr>
            <a:r>
              <a:rPr lang="en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All students will have their own Google account that is for school use only. </a:t>
            </a:r>
            <a:endParaRPr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Noto Sans Symbols"/>
              <a:buChar char="●"/>
            </a:pPr>
            <a:r>
              <a:rPr lang="en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Social Media (Facebook, Twitter, Instagram, Snapchat, etc.) is not allowed on school devices. </a:t>
            </a:r>
            <a:endParaRPr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Noto Sans Symbols"/>
              <a:buChar char="●"/>
            </a:pPr>
            <a:r>
              <a:rPr lang="en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Devices will be treated like school property. </a:t>
            </a:r>
            <a:endParaRPr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Noto Sans Symbols"/>
              <a:buChar char="●"/>
            </a:pPr>
            <a:r>
              <a:rPr lang="en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Parents will monitor use at home. </a:t>
            </a:r>
            <a:endParaRPr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Noto Sans Symbols"/>
              <a:buChar char="●"/>
            </a:pPr>
            <a:r>
              <a:rPr lang="en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Devices will be treated as school devices even when at home. </a:t>
            </a:r>
            <a:endParaRPr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Noto Sans Symbols"/>
              <a:buChar char="●"/>
            </a:pPr>
            <a:r>
              <a:rPr lang="en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Devices will be kept away from food and drink. </a:t>
            </a:r>
            <a:endParaRPr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Noto Sans Symbols"/>
              <a:buChar char="●"/>
            </a:pPr>
            <a:r>
              <a:rPr lang="en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Devices must be charged overnight. </a:t>
            </a:r>
            <a:endParaRPr>
              <a:solidFill>
                <a:srgbClr val="073763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marL="0" lvl="0" indent="0" rtl="0">
              <a:spcBef>
                <a:spcPts val="10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73763"/>
                </a:solidFill>
              </a:rPr>
              <a:t>Expectations for students and parents:</a:t>
            </a:r>
            <a:endParaRPr>
              <a:solidFill>
                <a:srgbClr val="073763"/>
              </a:solidFill>
            </a:endParaRPr>
          </a:p>
        </p:txBody>
      </p:sp>
      <p:sp>
        <p:nvSpPr>
          <p:cNvPr id="107" name="Google Shape;107;p19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Noto Sans Symbols"/>
              <a:buChar char="●"/>
            </a:pPr>
            <a:r>
              <a:rPr lang="en" sz="140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body of the device cannot be personalized. </a:t>
            </a:r>
            <a:endParaRPr sz="1400"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Noto Sans Symbols"/>
              <a:buChar char="●"/>
            </a:pPr>
            <a:r>
              <a:rPr lang="en" sz="1400">
                <a:solidFill>
                  <a:srgbClr val="07376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If a student leaves their school, the device is to be returned to the school you are leaving.</a:t>
            </a:r>
            <a:endParaRPr sz="1400"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Noto Sans Symbols"/>
              <a:buChar char="●"/>
            </a:pPr>
            <a:r>
              <a:rPr lang="en" sz="140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Earbuds are the only allowable listening accessory (as allowed by teachers). No Beats-type headphones.</a:t>
            </a:r>
            <a:endParaRPr sz="1400"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Noto Sans Symbols"/>
              <a:buChar char="●"/>
            </a:pPr>
            <a:r>
              <a:rPr lang="en" sz="140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Students cannot download apps. Devices are on management system and monitored while at school and home. </a:t>
            </a:r>
            <a:endParaRPr sz="1400"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Noto Sans Symbols"/>
              <a:buChar char="●"/>
            </a:pPr>
            <a:r>
              <a:rPr lang="en" sz="140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 understand that the device I am using is subject to inspection at any time without notice &amp; it remains the property of Hamilton County Department of Education.  </a:t>
            </a:r>
            <a:endParaRPr sz="1400"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Noto Sans Symbols"/>
              <a:buChar char="●"/>
            </a:pPr>
            <a:r>
              <a:rPr lang="en" sz="140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 will follow the policies outlined in the HCDE Technology Contract while at school, as well as outside the school day.  </a:t>
            </a:r>
            <a:endParaRPr sz="1400"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marL="0" lvl="0" indent="0" rtl="0">
              <a:spcBef>
                <a:spcPts val="10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ln w="9525" cap="flat" cmpd="sng">
            <a:solidFill>
              <a:srgbClr val="7F6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73763"/>
                </a:solidFill>
              </a:rPr>
              <a:t>Insurance </a:t>
            </a:r>
            <a:r>
              <a:rPr lang="en" dirty="0" smtClean="0">
                <a:solidFill>
                  <a:srgbClr val="073763"/>
                </a:solidFill>
              </a:rPr>
              <a:t>with SmartTech</a:t>
            </a:r>
            <a:endParaRPr dirty="0">
              <a:solidFill>
                <a:srgbClr val="073763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2214234" y="1324304"/>
            <a:ext cx="3398290" cy="36300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73763"/>
                </a:solidFill>
              </a:rPr>
              <a:t>Digital Citizenship</a:t>
            </a:r>
            <a:endParaRPr>
              <a:solidFill>
                <a:srgbClr val="073763"/>
              </a:solidFill>
            </a:endParaRPr>
          </a:p>
        </p:txBody>
      </p:sp>
      <p:sp>
        <p:nvSpPr>
          <p:cNvPr id="121" name="Google Shape;121;p21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73763"/>
                </a:solidFill>
              </a:rPr>
              <a:t>Digital Citizenship is a concept which helps teachers, technology leaders, and parents to understand what students/children/technology users should know to use technology appropriately.  Digital Citizenship is more than just a teaching tool; it is a way to prepare students/technology users for a society full of technology.</a:t>
            </a:r>
            <a:r>
              <a:rPr lang="en" sz="2400"/>
              <a:t>  </a:t>
            </a:r>
            <a:endParaRPr sz="2400"/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1839</TotalTime>
  <Words>689</Words>
  <Application>Microsoft Office PowerPoint</Application>
  <PresentationFormat>On-screen Show (16:9)</PresentationFormat>
  <Paragraphs>72</Paragraphs>
  <Slides>15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Economica</vt:lpstr>
      <vt:lpstr>Helvetica Neue</vt:lpstr>
      <vt:lpstr>Noto Sans Symbols</vt:lpstr>
      <vt:lpstr>Open Sans</vt:lpstr>
      <vt:lpstr>Luxe</vt:lpstr>
      <vt:lpstr>Chromebook Information Meeting</vt:lpstr>
      <vt:lpstr>HCDE Vision</vt:lpstr>
      <vt:lpstr>1:1 Initiative - Research Based Philosophy</vt:lpstr>
      <vt:lpstr>Technology- Helping to Make Learning More Meaningful at Hamilton County Schools</vt:lpstr>
      <vt:lpstr>Technology Contract</vt:lpstr>
      <vt:lpstr>Expectations for students and parents:</vt:lpstr>
      <vt:lpstr> </vt:lpstr>
      <vt:lpstr>Insurance with SmartTech</vt:lpstr>
      <vt:lpstr>Digital Citizenship</vt:lpstr>
      <vt:lpstr>Digital Citizenship </vt:lpstr>
      <vt:lpstr>Nine Elements of Digital Citizenship</vt:lpstr>
      <vt:lpstr>Digital Citizenship</vt:lpstr>
      <vt:lpstr>Requirements to Receive Device</vt:lpstr>
      <vt:lpstr>Insurance Policy Exclusions</vt:lpstr>
      <vt:lpstr>Closing Remarks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Chromebook Information Meeting</dc:title>
  <dc:creator>Coulter Ben</dc:creator>
  <cp:lastModifiedBy>Coulter Ben</cp:lastModifiedBy>
  <cp:revision>11</cp:revision>
  <cp:lastPrinted>2018-08-15T17:48:07Z</cp:lastPrinted>
  <dcterms:modified xsi:type="dcterms:W3CDTF">2019-07-31T14:08:12Z</dcterms:modified>
</cp:coreProperties>
</file>